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  <p:sldId id="271" r:id="rId17"/>
    <p:sldId id="272" r:id="rId18"/>
    <p:sldId id="273" r:id="rId19"/>
    <p:sldId id="274" r:id="rId20"/>
    <p:sldId id="275" r:id="rId21"/>
    <p:sldId id="277" r:id="rId22"/>
    <p:sldId id="276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C0E35B-3257-4943-B8A4-937B9B8718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1C29267-7199-4FB6-9B5E-4F69A2F182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B804DF1-8082-454B-8F71-39ABB4740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0114B-7B30-4FD3-A69E-8B4F7B86BA38}" type="datetimeFigureOut">
              <a:rPr lang="es-ES" smtClean="0"/>
              <a:t>24/09/2020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EFEF281-32A9-4846-9EA4-57E7FD2D1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7BB48B-60A7-47C9-9000-CD09939AF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47B21-350A-4B61-B1CD-B67557B5C4F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81481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C415B-AEEB-43F1-BF9A-ABF31EEF1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19262DD-33F2-4ABB-9524-724B42FB96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9770E4-B789-4868-88EC-1963BEE4A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0114B-7B30-4FD3-A69E-8B4F7B86BA38}" type="datetimeFigureOut">
              <a:rPr lang="es-ES" smtClean="0"/>
              <a:t>24/09/2020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2EDC4BC-2BDE-4E18-A2FC-DE1FC7C64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13C9959-87CB-458D-BFF6-9BAFF6E47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47B21-350A-4B61-B1CD-B67557B5C4F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6202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F815327-0E57-41E3-8E74-4FF062F119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5ECC531-D4E1-4EB8-BCF1-B636A149E0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75FA27E-237E-4B1F-A53D-969F63D63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0114B-7B30-4FD3-A69E-8B4F7B86BA38}" type="datetimeFigureOut">
              <a:rPr lang="es-ES" smtClean="0"/>
              <a:t>24/09/2020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01718E-88EE-4018-A8F0-E57B43046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1F403DB-D4C5-4E6F-9028-036ACD9FD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47B21-350A-4B61-B1CD-B67557B5C4F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8518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B94758-4A37-4F8E-8206-773F1DE6B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ADFD0F-B97B-461C-875D-30E4F3465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1E34B1E-47B1-41BB-8D12-778E4DC7D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0114B-7B30-4FD3-A69E-8B4F7B86BA38}" type="datetimeFigureOut">
              <a:rPr lang="es-ES" smtClean="0"/>
              <a:t>24/09/2020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380483-24D6-45FE-BFE7-377DCDB21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39B2BED-6F6A-4E33-B53D-7B2E385DB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47B21-350A-4B61-B1CD-B67557B5C4F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99830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C8412D-1186-4120-AAAF-AAE62B729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FA6782C-C101-438E-9694-B3C120131D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2211654-9067-46A1-A737-F57BFAD0A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0114B-7B30-4FD3-A69E-8B4F7B86BA38}" type="datetimeFigureOut">
              <a:rPr lang="es-ES" smtClean="0"/>
              <a:t>24/09/2020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885A668-89B4-4A45-9CB6-A29D3FA14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F10BA7-B5B5-4DA2-A48D-75A021085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47B21-350A-4B61-B1CD-B67557B5C4F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32752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2D1329-C785-4D36-8A39-1BC344011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BA2C368-4B12-47D3-AE88-155F41BD51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03C37C7-1CFA-4415-B33B-8E23EEA05B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545E16D-C3AB-426E-A5FE-34C3B749C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0114B-7B30-4FD3-A69E-8B4F7B86BA38}" type="datetimeFigureOut">
              <a:rPr lang="es-ES" smtClean="0"/>
              <a:t>24/09/2020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A425068-5FBA-47AF-A8E5-F7E998CCF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1C3666F-B86A-4E37-8CB1-9FDB2D07B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47B21-350A-4B61-B1CD-B67557B5C4F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179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194066-44AB-4A0A-95F8-8B5F47C0A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F9118FD-03DE-4673-858E-8C04C583B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8EA9076-EFAD-48DA-A415-93E43FE71E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B7EA281-BEE2-4A1D-8466-60A2CCFA9D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A4E4AA1-49EF-4AF9-9689-47F04F4C5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97ED099-BF9D-475C-A225-733377520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0114B-7B30-4FD3-A69E-8B4F7B86BA38}" type="datetimeFigureOut">
              <a:rPr lang="es-ES" smtClean="0"/>
              <a:t>24/09/2020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7FDE480-B1A0-405E-896F-A33926570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5FF15CF-E1E2-4618-AC5F-C9C0DA873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47B21-350A-4B61-B1CD-B67557B5C4F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10971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805CD8-9728-4EAC-96ED-0D8A896D9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C1E4CD3-7FBA-43F7-853C-F3AA5D13B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0114B-7B30-4FD3-A69E-8B4F7B86BA38}" type="datetimeFigureOut">
              <a:rPr lang="es-ES" smtClean="0"/>
              <a:t>24/09/2020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F495F04-4B48-4F33-9288-AB45D3BC5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D08EB02-F272-4FF1-B819-EF2738FCD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47B21-350A-4B61-B1CD-B67557B5C4F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85173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38DC1C0-E978-4634-A8F9-4F2F6B0C7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0114B-7B30-4FD3-A69E-8B4F7B86BA38}" type="datetimeFigureOut">
              <a:rPr lang="es-ES" smtClean="0"/>
              <a:t>24/09/2020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8871825-FEB8-424A-874E-70C6990FC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4F6459C-4407-4C1A-9044-F683F60AE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47B21-350A-4B61-B1CD-B67557B5C4F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26686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3C3B36-450D-488B-A683-617D576DC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36240DB-AAF1-49D2-B265-9E18A0584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2CC72F4-DF8B-47B2-BE26-2915898B97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02F0B4B-2042-492B-9351-4DCE55D83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0114B-7B30-4FD3-A69E-8B4F7B86BA38}" type="datetimeFigureOut">
              <a:rPr lang="es-ES" smtClean="0"/>
              <a:t>24/09/2020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B466CFE-C01F-478E-96C3-EC3B270BA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026B13C-D1E3-438C-8957-BBFB19761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47B21-350A-4B61-B1CD-B67557B5C4F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8961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850A43-FBDD-43DF-87F2-5934D26F0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93F9FCE-E4B3-42DF-8616-DC990990AA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4DD4907-163F-4D1C-9E5D-10D2C031F7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E5A064F-46A2-4022-92C3-F02608A01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0114B-7B30-4FD3-A69E-8B4F7B86BA38}" type="datetimeFigureOut">
              <a:rPr lang="es-ES" smtClean="0"/>
              <a:t>24/09/2020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F2D632E-36D5-4383-B673-5C649D951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0AD202C-66ED-494C-863A-340EDCFE1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47B21-350A-4B61-B1CD-B67557B5C4F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4421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B8FF1B1-517F-48C1-ADBF-F23822F2B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59DCA85-CDC5-40F0-A6FF-39F551E88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5FD3DB0-B271-473E-AFC7-556F2B50A3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30114B-7B30-4FD3-A69E-8B4F7B86BA38}" type="datetimeFigureOut">
              <a:rPr lang="es-ES" smtClean="0"/>
              <a:t>24/09/2020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5CB420D-F9B7-4576-8596-DB8B1B9E6A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C0F80BB-64DA-4671-9991-280FF12AB2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547B21-350A-4B61-B1CD-B67557B5C4F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6500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-bloggers.com/" TargetMode="External"/><Relationship Id="rId2" Type="http://schemas.openxmlformats.org/officeDocument/2006/relationships/hyperlink" Target="https://cran.r-project.org/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cran.r-project.org/web/packages/ggeffects/vignettes/practical_logisticmixedmodel.html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ckoverflow.com/" TargetMode="External"/><Relationship Id="rId2" Type="http://schemas.openxmlformats.org/officeDocument/2006/relationships/hyperlink" Target="http://www.r-bloggers.com/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.cookbook-r.com/" TargetMode="External"/><Relationship Id="rId4" Type="http://schemas.openxmlformats.org/officeDocument/2006/relationships/hyperlink" Target="http://www.rseek.org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r-project.org/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cran.rediris.es/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com/products/rstudio/download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¿Qué es R?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0B3048-C9FC-4CA7-94CA-2C1C32EED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5736" y="1080811"/>
            <a:ext cx="10343625" cy="5399867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/>
              <a:t>R es un lenguaje de programación y un entorno para el análisis estadístico y gráfico.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/>
              <a:t>R es parte del sistema GNU y se distribuye bajo la licencia GNU GPL; es decir, es software libre y gratuito.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/>
              <a:t>Es multiplataforma: está disponible para Windows, Macintosh y GNU/Linux.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/>
              <a:t>R fue inicialmente creado por R. </a:t>
            </a:r>
            <a:r>
              <a:rPr lang="es-ES" dirty="0" err="1"/>
              <a:t>Ihaka</a:t>
            </a:r>
            <a:r>
              <a:rPr lang="es-ES" dirty="0"/>
              <a:t> y </a:t>
            </a:r>
            <a:r>
              <a:rPr lang="es-ES" dirty="0" err="1"/>
              <a:t>R.Gentleman</a:t>
            </a:r>
            <a:r>
              <a:rPr lang="es-ES" dirty="0"/>
              <a:t> de la Universidad de Auckland en 1993, pero actualmente, el entorno R es el resultado de la colaboración de toda una comunidad de usuarios.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/>
              <a:t>A partir de 1997 el desarrollo del código fuente (o base-R) de R es llevado por un grupo de programadores conocido como “</a:t>
            </a:r>
            <a:r>
              <a:rPr lang="es-ES" dirty="0" err="1"/>
              <a:t>The</a:t>
            </a:r>
            <a:r>
              <a:rPr lang="es-ES" dirty="0"/>
              <a:t> R-</a:t>
            </a:r>
            <a:r>
              <a:rPr lang="es-ES" dirty="0" err="1"/>
              <a:t>core</a:t>
            </a:r>
            <a:r>
              <a:rPr lang="es-ES" dirty="0"/>
              <a:t> </a:t>
            </a:r>
            <a:r>
              <a:rPr lang="es-ES" dirty="0" err="1"/>
              <a:t>team</a:t>
            </a:r>
            <a:r>
              <a:rPr lang="es-ES" dirty="0"/>
              <a:t>”.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/>
              <a:t>La página web oficial de R se llama: </a:t>
            </a:r>
            <a:r>
              <a:rPr lang="es-ES" dirty="0" err="1"/>
              <a:t>The</a:t>
            </a:r>
            <a:r>
              <a:rPr lang="es-ES" dirty="0"/>
              <a:t> R Project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Statistical</a:t>
            </a:r>
            <a:r>
              <a:rPr lang="es-ES" dirty="0"/>
              <a:t> Computing (https://www.r-project.org/). Allí podrás encontrar toda la información oficial acerca de R.</a:t>
            </a:r>
          </a:p>
        </p:txBody>
      </p:sp>
    </p:spTree>
    <p:extLst>
      <p:ext uri="{BB962C8B-B14F-4D97-AF65-F5344CB8AC3E}">
        <p14:creationId xmlns:p14="http://schemas.microsoft.com/office/powerpoint/2010/main" val="6591917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Consola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0B3048-C9FC-4CA7-94CA-2C1C32EED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1395" y="1080811"/>
            <a:ext cx="11467750" cy="513097"/>
          </a:xfrm>
        </p:spPr>
        <p:txBody>
          <a:bodyPr>
            <a:noAutofit/>
          </a:bodyPr>
          <a:lstStyle/>
          <a:p>
            <a:r>
              <a:rPr lang="es-ES" dirty="0"/>
              <a:t>Por defecto, la consola se encuentra en el panel inferior-izquierdo. Inmediatamente debajo aparece un texto informativo y, finalmente, el símbolo “</a:t>
            </a:r>
            <a:r>
              <a:rPr lang="es-ES" b="1" dirty="0"/>
              <a:t>&gt;</a:t>
            </a:r>
            <a:r>
              <a:rPr lang="es-ES" dirty="0"/>
              <a:t>”. Aquí es donde R espera que le demos instrucciones. Para ejecutarlas y obtener el resultado pulsamos </a:t>
            </a:r>
            <a:r>
              <a:rPr lang="es-ES" i="1" dirty="0" err="1"/>
              <a:t>enter</a:t>
            </a:r>
            <a:r>
              <a:rPr lang="es-ES" dirty="0"/>
              <a:t>. Escribid 2+2 en la consola o log(10) y reproduciréis este ejemplo:</a:t>
            </a:r>
          </a:p>
          <a:p>
            <a:br>
              <a:rPr lang="es-ES" sz="2000" dirty="0"/>
            </a:br>
            <a:endParaRPr lang="es-ES" sz="22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836144B-985D-4F13-BCD9-02CCCF5CC4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470" b="5199"/>
          <a:stretch/>
        </p:blipFill>
        <p:spPr>
          <a:xfrm>
            <a:off x="829850" y="3053593"/>
            <a:ext cx="10878384" cy="2223082"/>
          </a:xfrm>
          <a:prstGeom prst="rect">
            <a:avLst/>
          </a:prstGeom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7133B8F0-7F48-4436-90E1-546334EADF3C}"/>
              </a:ext>
            </a:extLst>
          </p:cNvPr>
          <p:cNvSpPr/>
          <p:nvPr/>
        </p:nvSpPr>
        <p:spPr>
          <a:xfrm>
            <a:off x="483766" y="4622628"/>
            <a:ext cx="1506523" cy="77809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438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5165DFEF-6519-4A1C-B5DE-09E1C3E8B7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867" b="38348"/>
          <a:stretch/>
        </p:blipFill>
        <p:spPr>
          <a:xfrm>
            <a:off x="2768367" y="2629949"/>
            <a:ext cx="5746459" cy="4228051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Scripts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0B3048-C9FC-4CA7-94CA-2C1C32EED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1395" y="1080811"/>
            <a:ext cx="11467750" cy="513097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/>
              <a:t>Trabajar en la consola es muy limitado ya que las instrucciones se han de introducir una a una. Lo habitual es trabajar con </a:t>
            </a:r>
            <a:r>
              <a:rPr lang="es-ES" b="1" dirty="0"/>
              <a:t>scripts</a:t>
            </a:r>
            <a:r>
              <a:rPr lang="es-ES" dirty="0"/>
              <a:t> o ficheros de instrucciones. Estos ficheros tienen extensión </a:t>
            </a:r>
            <a:r>
              <a:rPr lang="es-ES" b="1" dirty="0"/>
              <a:t>.R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/>
              <a:t>Abriremos un script de la siguiente forma: </a:t>
            </a:r>
            <a:r>
              <a:rPr lang="es-ES" b="1" dirty="0"/>
              <a:t>File &gt; New File &gt; R script</a:t>
            </a:r>
          </a:p>
          <a:p>
            <a:br>
              <a:rPr lang="es-ES" sz="2000" dirty="0"/>
            </a:br>
            <a:endParaRPr lang="es-ES" sz="2200" dirty="0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7133B8F0-7F48-4436-90E1-546334EADF3C}"/>
              </a:ext>
            </a:extLst>
          </p:cNvPr>
          <p:cNvSpPr/>
          <p:nvPr/>
        </p:nvSpPr>
        <p:spPr>
          <a:xfrm>
            <a:off x="4601362" y="2768661"/>
            <a:ext cx="1040234" cy="3939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8169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Scripts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0B3048-C9FC-4CA7-94CA-2C1C32EED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1395" y="1080811"/>
            <a:ext cx="11467750" cy="513097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/>
              <a:t>El panel del script se sitúa en la parte superior-izquierda de </a:t>
            </a:r>
            <a:r>
              <a:rPr lang="es-ES" dirty="0" err="1"/>
              <a:t>RStudio</a:t>
            </a:r>
            <a:r>
              <a:rPr lang="es-ES" dirty="0"/>
              <a:t>. Ahora podemos escribir las instrucciones línea por línea. Las instrucciones las podemos ejecutar una a una o las podemos seleccionar y ejecutar en bloque. Para ejecutar las instrucciones tenemos varias alternativas (destacamos estas dos):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s-ES" dirty="0"/>
              <a:t>Hacemos clic en el botón: </a:t>
            </a:r>
            <a:r>
              <a:rPr lang="es-ES" b="1" dirty="0"/>
              <a:t>Run</a:t>
            </a:r>
            <a:r>
              <a:rPr lang="es-ES" dirty="0"/>
              <a:t> (botón situado en la parte derecha de las opciones del panel de script)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s-ES" dirty="0"/>
              <a:t>Pulsamos </a:t>
            </a:r>
            <a:r>
              <a:rPr lang="es-ES" b="1" dirty="0" err="1"/>
              <a:t>Ctrl+r</a:t>
            </a:r>
            <a:endParaRPr lang="es-E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sz="2000" dirty="0"/>
              <a:t>Escribid esto en el script y ejecutar línea a línea con la opción que prefiráis el código (aquí con </a:t>
            </a:r>
            <a:r>
              <a:rPr lang="es-ES" sz="2000" b="1" dirty="0"/>
              <a:t>Run</a:t>
            </a:r>
            <a:r>
              <a:rPr lang="es-ES" sz="2000" dirty="0"/>
              <a:t>) y observad qué aparece en la consola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s-ES" sz="22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FEF0A78-923B-462F-A324-7B403CB3BC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858" b="71621"/>
          <a:stretch/>
        </p:blipFill>
        <p:spPr>
          <a:xfrm>
            <a:off x="984549" y="4049056"/>
            <a:ext cx="10852317" cy="2368521"/>
          </a:xfrm>
          <a:prstGeom prst="rect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77BD755E-57A3-4998-BD44-0DC48A430B56}"/>
              </a:ext>
            </a:extLst>
          </p:cNvPr>
          <p:cNvSpPr/>
          <p:nvPr/>
        </p:nvSpPr>
        <p:spPr>
          <a:xfrm>
            <a:off x="9882930" y="4680230"/>
            <a:ext cx="1005979" cy="4538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8348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9D8CC1F-B0AD-4401-90EE-EB69E293D7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7431" b="42385"/>
          <a:stretch/>
        </p:blipFill>
        <p:spPr>
          <a:xfrm>
            <a:off x="5016617" y="2704622"/>
            <a:ext cx="2751589" cy="395121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Scripts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0B3048-C9FC-4CA7-94CA-2C1C32EED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1395" y="1080811"/>
            <a:ext cx="11467750" cy="513097"/>
          </a:xfrm>
        </p:spPr>
        <p:txBody>
          <a:bodyPr>
            <a:noAutofit/>
          </a:bodyPr>
          <a:lstStyle/>
          <a:p>
            <a:pPr algn="l"/>
            <a:r>
              <a:rPr lang="es-ES" dirty="0"/>
              <a:t>Para guardar el script:</a:t>
            </a:r>
          </a:p>
          <a:p>
            <a:pPr algn="l"/>
            <a:r>
              <a:rPr lang="es-ES" dirty="0"/>
              <a:t>1. </a:t>
            </a:r>
            <a:r>
              <a:rPr lang="es-ES" b="1" i="1" dirty="0"/>
              <a:t>File &gt; </a:t>
            </a:r>
            <a:r>
              <a:rPr lang="es-ES" b="1" i="1" dirty="0" err="1"/>
              <a:t>Save</a:t>
            </a:r>
            <a:r>
              <a:rPr lang="es-ES" b="1" i="1" dirty="0"/>
              <a:t> as…</a:t>
            </a:r>
            <a:r>
              <a:rPr lang="es-ES" dirty="0"/>
              <a:t> y seleccionar la ruta donde se quiere guardar el fichero.</a:t>
            </a:r>
          </a:p>
          <a:p>
            <a:pPr algn="l"/>
            <a:r>
              <a:rPr lang="es-ES" dirty="0"/>
              <a:t>2. Hacer clic en el botón </a:t>
            </a:r>
            <a:r>
              <a:rPr lang="es-ES" i="1" dirty="0"/>
              <a:t>Guardar</a:t>
            </a:r>
            <a:r>
              <a:rPr lang="es-ES" dirty="0"/>
              <a:t> que se encuentra en la parte izquierda de la cinta de opciones del script.</a:t>
            </a:r>
          </a:p>
          <a:p>
            <a:pPr algn="l"/>
            <a:br>
              <a:rPr lang="es-ES" dirty="0"/>
            </a:br>
            <a:endParaRPr lang="es-ES" sz="2200" dirty="0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77BD755E-57A3-4998-BD44-0DC48A430B56}"/>
              </a:ext>
            </a:extLst>
          </p:cNvPr>
          <p:cNvSpPr/>
          <p:nvPr/>
        </p:nvSpPr>
        <p:spPr>
          <a:xfrm>
            <a:off x="5090021" y="4453313"/>
            <a:ext cx="631271" cy="3955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0983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9D8CC1F-B0AD-4401-90EE-EB69E293D7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7431" b="42385"/>
          <a:stretch/>
        </p:blipFill>
        <p:spPr>
          <a:xfrm>
            <a:off x="5016617" y="2704622"/>
            <a:ext cx="2751589" cy="395121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Scripts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0B3048-C9FC-4CA7-94CA-2C1C32EED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1395" y="1080811"/>
            <a:ext cx="11467750" cy="513097"/>
          </a:xfrm>
        </p:spPr>
        <p:txBody>
          <a:bodyPr>
            <a:noAutofit/>
          </a:bodyPr>
          <a:lstStyle/>
          <a:p>
            <a:pPr algn="l"/>
            <a:r>
              <a:rPr lang="es-ES" dirty="0"/>
              <a:t>Podemos abrir scripts (ejemplos del curso, soluciones de ejercicios, reproducir análisis, …)</a:t>
            </a:r>
          </a:p>
          <a:p>
            <a:pPr algn="l"/>
            <a:r>
              <a:rPr lang="es-ES" dirty="0"/>
              <a:t>1. </a:t>
            </a:r>
            <a:r>
              <a:rPr lang="es-ES" b="1" i="1" dirty="0"/>
              <a:t>File &gt; Open file …</a:t>
            </a:r>
            <a:r>
              <a:rPr lang="es-ES" dirty="0"/>
              <a:t> y seleccionar la ruta donde se ubica el fichero.</a:t>
            </a:r>
            <a:br>
              <a:rPr lang="es-ES" dirty="0"/>
            </a:br>
            <a:endParaRPr lang="es-ES" sz="2200" dirty="0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77BD755E-57A3-4998-BD44-0DC48A430B56}"/>
              </a:ext>
            </a:extLst>
          </p:cNvPr>
          <p:cNvSpPr/>
          <p:nvPr/>
        </p:nvSpPr>
        <p:spPr>
          <a:xfrm>
            <a:off x="5106799" y="3231238"/>
            <a:ext cx="631271" cy="3955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92971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114118C9-8795-4902-BB48-A0AB8F8010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179" b="13272"/>
          <a:stretch/>
        </p:blipFill>
        <p:spPr>
          <a:xfrm>
            <a:off x="7894039" y="677258"/>
            <a:ext cx="3391949" cy="594779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Entorno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0B3048-C9FC-4CA7-94CA-2C1C32EED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1394" y="1080811"/>
            <a:ext cx="6325299" cy="5353545"/>
          </a:xfrm>
        </p:spPr>
        <p:txBody>
          <a:bodyPr>
            <a:noAutofit/>
          </a:bodyPr>
          <a:lstStyle/>
          <a:p>
            <a:pPr algn="l"/>
            <a:r>
              <a:rPr lang="es-ES" dirty="0"/>
              <a:t>El panel, llamémoslo, de entorno esta compuesto de dos pestañas: </a:t>
            </a:r>
            <a:r>
              <a:rPr lang="es-ES" b="1" dirty="0" err="1"/>
              <a:t>Environment</a:t>
            </a:r>
            <a:r>
              <a:rPr lang="es-ES" dirty="0"/>
              <a:t> y </a:t>
            </a:r>
            <a:r>
              <a:rPr lang="es-ES" b="1" dirty="0" err="1"/>
              <a:t>History</a:t>
            </a:r>
            <a:r>
              <a:rPr lang="es-ES" dirty="0"/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/>
              <a:t>En el </a:t>
            </a:r>
            <a:r>
              <a:rPr lang="es-ES" i="1" dirty="0" err="1"/>
              <a:t>Environment</a:t>
            </a:r>
            <a:r>
              <a:rPr lang="es-ES" dirty="0"/>
              <a:t> se irán registrando los objetos que vayamos creando en la sesión de trabajo. También tenemos la opción de cargar y guardar una sesión de trabajo, importar datos y limpiar los objetos de la sesión. Estas opciones están accesibles a través de la cinta de opciones de la pestaña.</a:t>
            </a:r>
          </a:p>
          <a:p>
            <a:pPr algn="l"/>
            <a:br>
              <a:rPr lang="es-ES" dirty="0"/>
            </a:br>
            <a:br>
              <a:rPr lang="es-ES" dirty="0"/>
            </a:br>
            <a:endParaRPr lang="es-ES" sz="2200" dirty="0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77BD755E-57A3-4998-BD44-0DC48A430B56}"/>
              </a:ext>
            </a:extLst>
          </p:cNvPr>
          <p:cNvSpPr/>
          <p:nvPr/>
        </p:nvSpPr>
        <p:spPr>
          <a:xfrm>
            <a:off x="7894039" y="1080811"/>
            <a:ext cx="631271" cy="3955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41085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C3A60CE5-74AF-4985-93B0-7D6D1CF174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316" b="15964"/>
          <a:stretch/>
        </p:blipFill>
        <p:spPr>
          <a:xfrm>
            <a:off x="7523524" y="862875"/>
            <a:ext cx="3375171" cy="5763237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Entorno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77BD755E-57A3-4998-BD44-0DC48A430B56}"/>
              </a:ext>
            </a:extLst>
          </p:cNvPr>
          <p:cNvSpPr/>
          <p:nvPr/>
        </p:nvSpPr>
        <p:spPr>
          <a:xfrm>
            <a:off x="8070208" y="1274456"/>
            <a:ext cx="631271" cy="3955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F2BC4B4B-C26E-4D0A-B4AF-ADF7CE3963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9449" y="1274456"/>
            <a:ext cx="6325299" cy="2216062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/>
              <a:t>En la pestaña </a:t>
            </a:r>
            <a:r>
              <a:rPr lang="es-ES" i="1" dirty="0" err="1"/>
              <a:t>History</a:t>
            </a:r>
            <a:r>
              <a:rPr lang="es-ES" dirty="0"/>
              <a:t> se registran las instrucciones ejecutadas. Como opciones, podemos cargar y guardar el historial de la sesión, seleccionar una o más instrucciones y enviarlas bien a la consola bien al script, y limpiar el historial.</a:t>
            </a:r>
          </a:p>
          <a:p>
            <a:pPr algn="l"/>
            <a:endParaRPr lang="es-ES" dirty="0"/>
          </a:p>
          <a:p>
            <a:pPr algn="l"/>
            <a:br>
              <a:rPr lang="es-ES" dirty="0"/>
            </a:br>
            <a:br>
              <a:rPr lang="es-ES" dirty="0"/>
            </a:br>
            <a:endParaRPr lang="es-ES" sz="2200" dirty="0"/>
          </a:p>
        </p:txBody>
      </p:sp>
    </p:spTree>
    <p:extLst>
      <p:ext uri="{BB962C8B-B14F-4D97-AF65-F5344CB8AC3E}">
        <p14:creationId xmlns:p14="http://schemas.microsoft.com/office/powerpoint/2010/main" val="21547919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C3A60CE5-74AF-4985-93B0-7D6D1CF174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316" b="15964"/>
          <a:stretch/>
        </p:blipFill>
        <p:spPr>
          <a:xfrm>
            <a:off x="7523524" y="862875"/>
            <a:ext cx="3375171" cy="5763237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Miscelánea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77BD755E-57A3-4998-BD44-0DC48A430B56}"/>
              </a:ext>
            </a:extLst>
          </p:cNvPr>
          <p:cNvSpPr/>
          <p:nvPr/>
        </p:nvSpPr>
        <p:spPr>
          <a:xfrm>
            <a:off x="7248088" y="3744493"/>
            <a:ext cx="2457975" cy="3955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F2BC4B4B-C26E-4D0A-B4AF-ADF7CE3963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9449" y="1274456"/>
            <a:ext cx="6828639" cy="2216062"/>
          </a:xfrm>
        </p:spPr>
        <p:txBody>
          <a:bodyPr>
            <a:noAutofit/>
          </a:bodyPr>
          <a:lstStyle/>
          <a:p>
            <a:pPr algn="l"/>
            <a:r>
              <a:rPr lang="es-ES" sz="2000" dirty="0"/>
              <a:t>Con el nombre de </a:t>
            </a:r>
            <a:r>
              <a:rPr lang="es-ES" sz="2000" i="1" dirty="0" err="1"/>
              <a:t>Misceléna</a:t>
            </a:r>
            <a:r>
              <a:rPr lang="es-ES" sz="2000" dirty="0"/>
              <a:t> nos referimos al panel que se encuentra en la parte inferior-derecha del escritorio de </a:t>
            </a:r>
            <a:r>
              <a:rPr lang="es-ES" sz="2000" dirty="0" err="1"/>
              <a:t>RStudio</a:t>
            </a:r>
            <a:r>
              <a:rPr lang="es-ES" sz="2000" dirty="0"/>
              <a:t>. En este panel cabe destacar las siguientes pestañas, cada una con diferentes opciones:</a:t>
            </a:r>
          </a:p>
          <a:p>
            <a:pPr algn="l"/>
            <a:r>
              <a:rPr lang="es-ES" sz="2000" b="1" dirty="0"/>
              <a:t>Files: </a:t>
            </a:r>
            <a:r>
              <a:rPr lang="es-ES" sz="2000" dirty="0"/>
              <a:t>es una especie de explorador de ficheros.</a:t>
            </a:r>
          </a:p>
          <a:p>
            <a:pPr algn="l"/>
            <a:r>
              <a:rPr lang="es-ES" sz="2000" b="1" dirty="0" err="1"/>
              <a:t>Plots</a:t>
            </a:r>
            <a:r>
              <a:rPr lang="es-ES" sz="2000" b="1" dirty="0"/>
              <a:t>: </a:t>
            </a:r>
            <a:r>
              <a:rPr lang="es-ES" sz="2000" dirty="0"/>
              <a:t>donde se visualizan los gráficos que creamos. Entre las opciones disponibles se encuentran:</a:t>
            </a:r>
          </a:p>
          <a:p>
            <a:pPr lvl="1" algn="l"/>
            <a:r>
              <a:rPr lang="es-ES" i="1" dirty="0"/>
              <a:t>Zoom</a:t>
            </a:r>
            <a:r>
              <a:rPr lang="es-ES" dirty="0"/>
              <a:t>: para agrandar el gráfico y verlo en otra ventana.</a:t>
            </a:r>
          </a:p>
          <a:p>
            <a:pPr lvl="1" algn="l"/>
            <a:r>
              <a:rPr lang="es-ES" i="1" dirty="0" err="1"/>
              <a:t>Export</a:t>
            </a:r>
            <a:r>
              <a:rPr lang="es-ES" dirty="0"/>
              <a:t>: para exportar/guardar el gráfico. Se puede guardar el gráfico como imagen, </a:t>
            </a:r>
            <a:r>
              <a:rPr lang="es-ES" dirty="0" err="1"/>
              <a:t>pdf</a:t>
            </a:r>
            <a:r>
              <a:rPr lang="es-ES" dirty="0"/>
              <a:t> o copiarlo al portapapeles.</a:t>
            </a:r>
          </a:p>
          <a:p>
            <a:pPr algn="l"/>
            <a:r>
              <a:rPr lang="es-ES" sz="2000" b="1" dirty="0" err="1"/>
              <a:t>Packages</a:t>
            </a:r>
            <a:r>
              <a:rPr lang="es-ES" sz="2000" b="1" dirty="0"/>
              <a:t>: </a:t>
            </a:r>
            <a:r>
              <a:rPr lang="es-ES" sz="2000" dirty="0"/>
              <a:t>proporciona un listado de los paquetes instalados en R y los que han sido cargado en la sesión. A través de las opciones de esta pestaña podemos instalar nuevos paquetes o actualizar los existentes.</a:t>
            </a:r>
          </a:p>
          <a:p>
            <a:pPr algn="l"/>
            <a:r>
              <a:rPr lang="es-ES" sz="2000" b="1" dirty="0" err="1"/>
              <a:t>Help</a:t>
            </a:r>
            <a:r>
              <a:rPr lang="es-ES" sz="2000" b="1" dirty="0"/>
              <a:t>:</a:t>
            </a:r>
            <a:r>
              <a:rPr lang="es-ES" sz="2000" dirty="0"/>
              <a:t> Para obtener ayuda sobre una determinada función.</a:t>
            </a:r>
          </a:p>
          <a:p>
            <a:pPr algn="l"/>
            <a:endParaRPr lang="es-ES" sz="2000" dirty="0"/>
          </a:p>
          <a:p>
            <a:pPr algn="l"/>
            <a:br>
              <a:rPr lang="es-ES" sz="2000" dirty="0"/>
            </a:br>
            <a:br>
              <a:rPr lang="es-ES" sz="2000" dirty="0"/>
            </a:b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26303753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Directorio de trabajo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F2BC4B4B-C26E-4D0A-B4AF-ADF7CE3963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062" y="1274456"/>
            <a:ext cx="10763076" cy="2618036"/>
          </a:xfrm>
        </p:spPr>
        <p:txBody>
          <a:bodyPr>
            <a:noAutofit/>
          </a:bodyPr>
          <a:lstStyle/>
          <a:p>
            <a:pPr algn="l"/>
            <a:r>
              <a:rPr lang="es-ES" sz="2000" b="1" dirty="0">
                <a:solidFill>
                  <a:srgbClr val="FF0000"/>
                </a:solidFill>
              </a:rPr>
              <a:t>Esto es muy importante </a:t>
            </a:r>
            <a:r>
              <a:rPr lang="es-ES" sz="2000" dirty="0"/>
              <a:t>para que cuando ejecutemos comandos para cargar nuestros datos, no tengamos errores. Tenemos 3 opciones</a:t>
            </a:r>
          </a:p>
          <a:p>
            <a:pPr algn="l"/>
            <a:r>
              <a:rPr lang="es-ES" sz="2000" b="1" dirty="0"/>
              <a:t>Opción 1: </a:t>
            </a:r>
            <a:r>
              <a:rPr lang="es-ES" sz="2000" dirty="0"/>
              <a:t>Indicamos a R escribiendo en el script la ruta donde queremos trabajar con la función </a:t>
            </a:r>
            <a:r>
              <a:rPr lang="es-ES" sz="2000" dirty="0" err="1"/>
              <a:t>setwd</a:t>
            </a:r>
            <a:r>
              <a:rPr lang="es-ES" sz="2000" dirty="0"/>
              <a:t>() y ejecutándola (por ejemplo </a:t>
            </a:r>
            <a:r>
              <a:rPr lang="es-ES" sz="2000" dirty="0" err="1"/>
              <a:t>setwd</a:t>
            </a:r>
            <a:r>
              <a:rPr lang="es-ES" sz="2000" dirty="0"/>
              <a:t>(“c:/juan/datos”))</a:t>
            </a:r>
          </a:p>
          <a:p>
            <a:pPr algn="l"/>
            <a:endParaRPr lang="es-ES" sz="2000" dirty="0"/>
          </a:p>
          <a:p>
            <a:pPr algn="l"/>
            <a:endParaRPr lang="es-ES" sz="2000" dirty="0"/>
          </a:p>
          <a:p>
            <a:pPr algn="l"/>
            <a:r>
              <a:rPr lang="es-ES" sz="2000" b="1" dirty="0"/>
              <a:t>Opción 2: </a:t>
            </a:r>
            <a:r>
              <a:rPr lang="es-ES" sz="2000" dirty="0"/>
              <a:t>Con el menú </a:t>
            </a:r>
            <a:r>
              <a:rPr lang="es-ES" sz="2000" b="1" dirty="0" err="1"/>
              <a:t>Session</a:t>
            </a:r>
            <a:r>
              <a:rPr lang="es-ES" sz="2000" b="1" dirty="0"/>
              <a:t> &gt; Set </a:t>
            </a:r>
            <a:r>
              <a:rPr lang="es-ES" sz="2000" b="1" dirty="0" err="1"/>
              <a:t>working</a:t>
            </a:r>
            <a:r>
              <a:rPr lang="es-ES" sz="2000" b="1" dirty="0"/>
              <a:t> </a:t>
            </a:r>
            <a:r>
              <a:rPr lang="es-ES" sz="2000" b="1" dirty="0" err="1"/>
              <a:t>directory</a:t>
            </a:r>
            <a:r>
              <a:rPr lang="es-ES" sz="2000" b="1" dirty="0"/>
              <a:t> &gt; </a:t>
            </a:r>
            <a:r>
              <a:rPr lang="es-ES" sz="2000" b="1" dirty="0" err="1"/>
              <a:t>Choose</a:t>
            </a:r>
            <a:r>
              <a:rPr lang="es-ES" sz="2000" b="1" dirty="0"/>
              <a:t> </a:t>
            </a:r>
            <a:r>
              <a:rPr lang="es-ES" sz="2000" b="1" dirty="0" err="1"/>
              <a:t>Directory</a:t>
            </a:r>
            <a:r>
              <a:rPr lang="es-ES" sz="2000" b="1" dirty="0"/>
              <a:t> </a:t>
            </a:r>
            <a:r>
              <a:rPr lang="es-ES" sz="2000" dirty="0"/>
              <a:t>y seleccionamos la carpeta donde tenemos nuestros datos</a:t>
            </a:r>
            <a:br>
              <a:rPr lang="es-ES" sz="2000" dirty="0"/>
            </a:br>
            <a:endParaRPr lang="es-ES" sz="20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501203A-0FF7-4B72-87A2-55A97E7E85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472" b="70031"/>
          <a:stretch/>
        </p:blipFill>
        <p:spPr>
          <a:xfrm>
            <a:off x="2827089" y="4555892"/>
            <a:ext cx="4941116" cy="2055303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17AD1F30-CCB9-4FB3-941C-C63794564DA7}"/>
              </a:ext>
            </a:extLst>
          </p:cNvPr>
          <p:cNvSpPr/>
          <p:nvPr/>
        </p:nvSpPr>
        <p:spPr>
          <a:xfrm>
            <a:off x="5620626" y="5825248"/>
            <a:ext cx="1325460" cy="3490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A8FB923-BCBF-4399-90E4-E0B65C7B19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018" t="41713" r="23968" b="51926"/>
          <a:stretch/>
        </p:blipFill>
        <p:spPr>
          <a:xfrm>
            <a:off x="2583381" y="2558642"/>
            <a:ext cx="8118177" cy="744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687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B434B99-7740-45B4-B319-DEAEC0F236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849" t="32049" r="36009" b="32049"/>
          <a:stretch/>
        </p:blipFill>
        <p:spPr>
          <a:xfrm>
            <a:off x="4355283" y="2733443"/>
            <a:ext cx="2934749" cy="210598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Directorio de trabajo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F2BC4B4B-C26E-4D0A-B4AF-ADF7CE3963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2455" y="1225754"/>
            <a:ext cx="10704352" cy="923460"/>
          </a:xfrm>
        </p:spPr>
        <p:txBody>
          <a:bodyPr>
            <a:noAutofit/>
          </a:bodyPr>
          <a:lstStyle/>
          <a:p>
            <a:pPr algn="l"/>
            <a:r>
              <a:rPr lang="es-ES" sz="2000" b="1" dirty="0"/>
              <a:t>Opción 3: </a:t>
            </a:r>
            <a:r>
              <a:rPr lang="es-ES" sz="2000" dirty="0"/>
              <a:t>Creando un proyecto ya que todos los ficheros quedan vinculados directamente al proyecto. Para crear un proyecto selección File &gt; New </a:t>
            </a:r>
            <a:r>
              <a:rPr lang="es-ES" sz="2000" dirty="0" err="1"/>
              <a:t>project</a:t>
            </a:r>
            <a:r>
              <a:rPr lang="es-ES" sz="2000" dirty="0"/>
              <a:t>... Se abrirá la siguiente ventana:</a:t>
            </a:r>
          </a:p>
          <a:p>
            <a:pPr algn="l"/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2554481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¿Por qué R?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0B3048-C9FC-4CA7-94CA-2C1C32EED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5736" y="1080811"/>
            <a:ext cx="10343625" cy="5399867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/>
              <a:t>Es el mejor programa para hacer análisis de datos.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/>
              <a:t>R es ampliamente extensible mediante funciones y librerías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/>
              <a:t>R forma parte de un proyecto colaborativo y abierto. Sus usuarios pueden publicar librerías que extienden su configuración básica (</a:t>
            </a:r>
            <a:r>
              <a:rPr lang="es-ES" dirty="0">
                <a:hlinkClick r:id="rId2"/>
              </a:rPr>
              <a:t>https://cran.r-project.org/</a:t>
            </a:r>
            <a:r>
              <a:rPr lang="es-ES" dirty="0"/>
              <a:t>)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/>
              <a:t>R (junto con sus librerías) puede implementar una gran variedad de técnicas estadísticas y gráficas.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/>
              <a:t>Existen librerías para facilitar el reporte de resultados y su visualización.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/>
              <a:t>La comunidad R es muy prolífica y colaborativa (</a:t>
            </a:r>
            <a:r>
              <a:rPr lang="es-ES" dirty="0">
                <a:hlinkClick r:id="rId3"/>
              </a:rPr>
              <a:t>https://www.r-bloggers.com/</a:t>
            </a:r>
            <a:r>
              <a:rPr lang="es-ES" dirty="0"/>
              <a:t>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/>
              <a:t>R está siendo la herramienta más utilizada por docentes en la mayoría de Universidades y se usa en la mayor parte de centros de investigación.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/>
              <a:t>Entre las empresas que usan R están: Google, Facebook, Twitter, Microsoft, IBM, Uber, Ford, Airbnb, American Express, Barclays Bank, Bank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America</a:t>
            </a:r>
            <a:r>
              <a:rPr lang="es-ES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41622466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Directorio de trabajo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23B5E6A6-8D39-4439-A433-B8516717B111}"/>
              </a:ext>
            </a:extLst>
          </p:cNvPr>
          <p:cNvSpPr/>
          <p:nvPr/>
        </p:nvSpPr>
        <p:spPr>
          <a:xfrm>
            <a:off x="777380" y="1080811"/>
            <a:ext cx="1063724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/>
              <a:t>Para crear un </a:t>
            </a:r>
            <a:r>
              <a:rPr lang="es-ES" sz="2000" b="1" dirty="0"/>
              <a:t>proyecto en un nuevo directorio</a:t>
            </a:r>
            <a:r>
              <a:rPr lang="es-ES" sz="2000" dirty="0"/>
              <a:t>, hacemos clic en el botón New </a:t>
            </a:r>
            <a:r>
              <a:rPr lang="es-ES" sz="2000" dirty="0" err="1"/>
              <a:t>Directory</a:t>
            </a:r>
            <a:r>
              <a:rPr lang="es-ES" sz="2000" dirty="0"/>
              <a:t>. Seguidamente, seleccionamos el tipo de proyecto, en nuestro caso </a:t>
            </a:r>
            <a:r>
              <a:rPr lang="es-ES" sz="2000" dirty="0" err="1"/>
              <a:t>Empty</a:t>
            </a:r>
            <a:r>
              <a:rPr lang="es-ES" sz="2000" dirty="0"/>
              <a:t> Project. Ahora, asignamos un nombre al directorio (carpeta) que se va a crear y que al mismo tiempo será el nombre del proyecto de R. Para terminar, hacemos clic en el botón </a:t>
            </a:r>
            <a:r>
              <a:rPr lang="es-ES" sz="2000" dirty="0" err="1"/>
              <a:t>Create</a:t>
            </a:r>
            <a:r>
              <a:rPr lang="es-ES" sz="2000" dirty="0"/>
              <a:t> Project. Al seguir este proceso se habrá creado una carpeta en Documentos y un fichero </a:t>
            </a:r>
            <a:r>
              <a:rPr lang="es-ES" sz="2000" dirty="0" err="1"/>
              <a:t>nombre_carpeta.Rproj</a:t>
            </a:r>
            <a:r>
              <a:rPr lang="es-ES" sz="2000" dirty="0"/>
              <a:t>. A partir de aquí podemos poner nuestros datos en esa carpeta y siempre podremos leerlos desde R escribiendo menos código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/>
              <a:t>Para crear un </a:t>
            </a:r>
            <a:r>
              <a:rPr lang="es-ES" sz="2000" b="1" dirty="0"/>
              <a:t>proyecto en una carpeta que ya existe </a:t>
            </a:r>
            <a:r>
              <a:rPr lang="es-ES" sz="2000" dirty="0"/>
              <a:t>(recomendado si ya tenemos en una carpeta nuestros datos), hacemos clic en el botón </a:t>
            </a:r>
            <a:r>
              <a:rPr lang="es-ES" sz="2000" dirty="0" err="1"/>
              <a:t>Existing</a:t>
            </a:r>
            <a:r>
              <a:rPr lang="es-ES" sz="2000" dirty="0"/>
              <a:t> </a:t>
            </a:r>
            <a:r>
              <a:rPr lang="es-ES" sz="2000" dirty="0" err="1"/>
              <a:t>Directory</a:t>
            </a:r>
            <a:r>
              <a:rPr lang="es-ES" sz="2000" dirty="0"/>
              <a:t> y después seleccionamos la carpeta ayudándonos del </a:t>
            </a:r>
            <a:r>
              <a:rPr lang="es-ES" sz="2000" dirty="0" err="1"/>
              <a:t>Browse</a:t>
            </a:r>
            <a:r>
              <a:rPr lang="es-ES" sz="2000" dirty="0"/>
              <a:t>.. si fuera necesario. Una vez elegida la carpeta, clicamos en </a:t>
            </a:r>
            <a:r>
              <a:rPr lang="es-ES" sz="2000" dirty="0" err="1"/>
              <a:t>Create</a:t>
            </a:r>
            <a:r>
              <a:rPr lang="es-ES" sz="2000" dirty="0"/>
              <a:t> Project.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/>
              <a:t>Para </a:t>
            </a:r>
            <a:r>
              <a:rPr lang="es-ES" sz="2000" b="1" dirty="0"/>
              <a:t>abrir un proyecto </a:t>
            </a:r>
            <a:r>
              <a:rPr lang="es-ES" sz="2000" dirty="0"/>
              <a:t>hacemos doble clic sobre el archivo con extensión .</a:t>
            </a:r>
            <a:r>
              <a:rPr lang="es-ES" sz="2000" dirty="0" err="1"/>
              <a:t>Rproj</a:t>
            </a:r>
            <a:r>
              <a:rPr lang="es-ES" sz="2000" dirty="0"/>
              <a:t> o lo abrimos desde el menú de </a:t>
            </a:r>
            <a:r>
              <a:rPr lang="es-ES" sz="2000" dirty="0" err="1"/>
              <a:t>RStudio</a:t>
            </a:r>
            <a:r>
              <a:rPr lang="es-ES" sz="2000" dirty="0"/>
              <a:t>: </a:t>
            </a:r>
            <a:r>
              <a:rPr lang="es-ES" sz="2000" b="1" dirty="0"/>
              <a:t>File &gt; Open Project</a:t>
            </a:r>
            <a:r>
              <a:rPr lang="es-ES" sz="2000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b="1" dirty="0"/>
              <a:t>Ventaja de los proyectos</a:t>
            </a:r>
            <a:r>
              <a:rPr lang="es-ES" sz="2000" dirty="0"/>
              <a:t>: cualquier fichero que creemos (script de R, documento de </a:t>
            </a:r>
            <a:r>
              <a:rPr lang="es-ES" sz="2000" dirty="0" err="1"/>
              <a:t>Rmarkdown</a:t>
            </a:r>
            <a:r>
              <a:rPr lang="es-ES" sz="2000" dirty="0"/>
              <a:t>, etc.) y guardemos se guardará en la carpeta del proyecto.</a:t>
            </a:r>
          </a:p>
        </p:txBody>
      </p:sp>
    </p:spTree>
    <p:extLst>
      <p:ext uri="{BB962C8B-B14F-4D97-AF65-F5344CB8AC3E}">
        <p14:creationId xmlns:p14="http://schemas.microsoft.com/office/powerpoint/2010/main" val="31755646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Instalar y cargar librerías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23B5E6A6-8D39-4439-A433-B8516717B111}"/>
              </a:ext>
            </a:extLst>
          </p:cNvPr>
          <p:cNvSpPr/>
          <p:nvPr/>
        </p:nvSpPr>
        <p:spPr>
          <a:xfrm>
            <a:off x="777380" y="1080811"/>
            <a:ext cx="1063724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Al cargar R cargamos unas librerías base (estadística descriptiva, gráficos sencillos, regresión lineal y logística, …), pero para extender su funcionalidad es necesario cargar e instalar paquetes adicionales.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R tiene otros paquetes por defecto que no es necesario instalar que hacen otras cosas útiles como análisis de supervivencia (</a:t>
            </a:r>
            <a:r>
              <a:rPr lang="es-ES" sz="2400" dirty="0" err="1"/>
              <a:t>survival</a:t>
            </a:r>
            <a:r>
              <a:rPr lang="es-ES" sz="2400" dirty="0"/>
              <a:t>) o importar datos de SPSS, Stata, … (</a:t>
            </a:r>
            <a:r>
              <a:rPr lang="es-ES" sz="2400" dirty="0" err="1"/>
              <a:t>foreign</a:t>
            </a:r>
            <a:r>
              <a:rPr lang="es-ES" sz="2400" dirty="0"/>
              <a:t>). Sin embargo, si queremos hacer algo más avanzado, necesitaremos primero instalar la </a:t>
            </a:r>
            <a:r>
              <a:rPr lang="es-ES" sz="2400" dirty="0" err="1"/>
              <a:t>libería</a:t>
            </a:r>
            <a:r>
              <a:rPr lang="es-ES" sz="2400" dirty="0"/>
              <a:t>. Hay dos opciones: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1" dirty="0"/>
              <a:t>Opción 1</a:t>
            </a:r>
            <a:r>
              <a:rPr lang="es-ES" sz="2400" dirty="0"/>
              <a:t>: a través del menú: </a:t>
            </a:r>
            <a:r>
              <a:rPr lang="es-ES" sz="2400" b="1" dirty="0"/>
              <a:t>Tools &gt; </a:t>
            </a:r>
            <a:r>
              <a:rPr lang="es-ES" sz="2400" b="1" dirty="0" err="1"/>
              <a:t>Install</a:t>
            </a:r>
            <a:r>
              <a:rPr lang="es-ES" sz="2400" b="1" dirty="0"/>
              <a:t> </a:t>
            </a:r>
            <a:r>
              <a:rPr lang="es-ES" sz="2400" b="1" dirty="0" err="1"/>
              <a:t>packages</a:t>
            </a:r>
            <a:r>
              <a:rPr lang="es-ES" sz="2400" b="1" dirty="0"/>
              <a:t>… </a:t>
            </a:r>
            <a:r>
              <a:rPr lang="es-ES" sz="2400" dirty="0"/>
              <a:t>y</a:t>
            </a:r>
          </a:p>
          <a:p>
            <a:r>
              <a:rPr lang="es-ES" sz="2400" dirty="0"/>
              <a:t>bastará con escribir el nombre de la librería que queramos </a:t>
            </a:r>
          </a:p>
          <a:p>
            <a:r>
              <a:rPr lang="es-ES" sz="2400" dirty="0"/>
              <a:t>instalar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E45A77A-19EB-449C-B5B6-04A848A1DB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908" t="37798" r="39794" b="35780"/>
          <a:stretch/>
        </p:blipFill>
        <p:spPr>
          <a:xfrm>
            <a:off x="8614717" y="4504888"/>
            <a:ext cx="2978870" cy="2181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2556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Instalar y cargar librerías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13220E7-881E-4161-9A3C-0B38BC772181}"/>
              </a:ext>
            </a:extLst>
          </p:cNvPr>
          <p:cNvSpPr/>
          <p:nvPr/>
        </p:nvSpPr>
        <p:spPr>
          <a:xfrm>
            <a:off x="777379" y="1326514"/>
            <a:ext cx="1063724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1" dirty="0"/>
              <a:t>Opción 2</a:t>
            </a:r>
            <a:r>
              <a:rPr lang="es-ES" sz="2400" dirty="0"/>
              <a:t>: Utilizando la función </a:t>
            </a:r>
            <a:r>
              <a:rPr lang="es-ES" sz="2400" b="1" dirty="0" err="1"/>
              <a:t>install.packages</a:t>
            </a:r>
            <a:r>
              <a:rPr lang="es-ES" sz="2400" b="1" dirty="0"/>
              <a:t>()</a:t>
            </a:r>
            <a:r>
              <a:rPr lang="es-ES" sz="2400" dirty="0"/>
              <a:t>. El nombre del paquete que queremos instalar debe ir entre comillas.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O si se necesita instalar más de una librería: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CF70781-58C2-4DA1-A0B7-F4B211AB05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225" t="46728" r="22648" b="48624"/>
          <a:stretch/>
        </p:blipFill>
        <p:spPr>
          <a:xfrm>
            <a:off x="1114753" y="2342503"/>
            <a:ext cx="9962489" cy="649158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5DDED75-6AA0-4ED7-B9AF-56B5276C62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362" t="57370" r="43295" b="37680"/>
          <a:stretch/>
        </p:blipFill>
        <p:spPr>
          <a:xfrm>
            <a:off x="1224789" y="4083832"/>
            <a:ext cx="4871208" cy="701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5045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Instalar y cargar librerías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13220E7-881E-4161-9A3C-0B38BC772181}"/>
              </a:ext>
            </a:extLst>
          </p:cNvPr>
          <p:cNvSpPr/>
          <p:nvPr/>
        </p:nvSpPr>
        <p:spPr>
          <a:xfrm>
            <a:off x="810936" y="1536993"/>
            <a:ext cx="3716324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/>
              <a:t>En el escritorio de </a:t>
            </a:r>
            <a:r>
              <a:rPr lang="es-ES" sz="2400" dirty="0" err="1"/>
              <a:t>Rstudio</a:t>
            </a:r>
            <a:r>
              <a:rPr lang="es-ES" sz="2400" dirty="0"/>
              <a:t> (ventana derecha-abajo): </a:t>
            </a:r>
            <a:r>
              <a:rPr lang="es-ES" sz="2400" dirty="0" err="1"/>
              <a:t>Packages</a:t>
            </a:r>
            <a:r>
              <a:rPr lang="es-ES" sz="2400" dirty="0"/>
              <a:t>/</a:t>
            </a:r>
            <a:r>
              <a:rPr lang="es-ES" sz="2400" dirty="0" err="1"/>
              <a:t>Install</a:t>
            </a:r>
            <a:r>
              <a:rPr lang="es-ES" sz="2400" dirty="0"/>
              <a:t>. Vemos los paquetes que tenemos actualmente instalados y aquellos que se encuentran cargados (marcados con un </a:t>
            </a:r>
            <a:r>
              <a:rPr lang="es-ES" sz="2400" dirty="0" err="1"/>
              <a:t>tick</a:t>
            </a:r>
            <a:r>
              <a:rPr lang="es-ES" sz="2400" dirty="0"/>
              <a:t>).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47EE1C8-DA77-4355-A87F-24C1399DE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592" t="42447" r="642" b="3991"/>
          <a:stretch/>
        </p:blipFill>
        <p:spPr>
          <a:xfrm>
            <a:off x="6258187" y="1536993"/>
            <a:ext cx="3716324" cy="418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1467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Ayuda en R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13220E7-881E-4161-9A3C-0B38BC772181}"/>
              </a:ext>
            </a:extLst>
          </p:cNvPr>
          <p:cNvSpPr/>
          <p:nvPr/>
        </p:nvSpPr>
        <p:spPr>
          <a:xfrm>
            <a:off x="587229" y="1159489"/>
            <a:ext cx="11266415" cy="5293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/>
              <a:t>En muchas ocasiones necesitamos ayuda sobre cómo funciona una determinada función, cuáles son sus argumentos, etc. Hay varias formas de pedir la ayuda de R. Así obtenemos ayuda para la función </a:t>
            </a:r>
            <a:r>
              <a:rPr lang="es-ES" sz="2000" b="1" dirty="0"/>
              <a:t>mean()</a:t>
            </a:r>
            <a:r>
              <a:rPr lang="es-ES" sz="20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Para obtener ayuda sobre una determinada librería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/>
              <a:t>Pero lo más recomendado es ver una </a:t>
            </a:r>
            <a:r>
              <a:rPr lang="es-ES" sz="2000" i="1" dirty="0" err="1"/>
              <a:t>vignette</a:t>
            </a:r>
            <a:r>
              <a:rPr lang="es-ES" sz="2000" dirty="0"/>
              <a:t> que nos muestra qué hace una librería con datos reales y ejemplos. Este es un ejemplo para modelos mixtos con respuesta binaria: </a:t>
            </a:r>
            <a:r>
              <a:rPr lang="es-ES" sz="2000" dirty="0">
                <a:hlinkClick r:id="rId2"/>
              </a:rPr>
              <a:t>https://cran.r-project.org/web/packages/ggeffects/vignettes/practical_logisticmixedmodel.html</a:t>
            </a:r>
            <a:endParaRPr lang="es-E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12C2BD1-FDE1-487A-AD15-D0BA68D7BE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431" t="19082" r="44825" b="70596"/>
          <a:stretch/>
        </p:blipFill>
        <p:spPr>
          <a:xfrm>
            <a:off x="1661021" y="1946053"/>
            <a:ext cx="4085438" cy="1336861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9FAAFAF-2E4A-4E45-8B6B-8F3D88C3F3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362" t="50887" r="47982" b="44710"/>
          <a:stretch/>
        </p:blipFill>
        <p:spPr>
          <a:xfrm>
            <a:off x="1477875" y="4100489"/>
            <a:ext cx="4268584" cy="72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9004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Ayuda en R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13220E7-881E-4161-9A3C-0B38BC772181}"/>
              </a:ext>
            </a:extLst>
          </p:cNvPr>
          <p:cNvSpPr/>
          <p:nvPr/>
        </p:nvSpPr>
        <p:spPr>
          <a:xfrm>
            <a:off x="587229" y="1427936"/>
            <a:ext cx="1126641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/>
              <a:t>Pero sin duda, una de las mejores fuentes de ayuda en R nos la proporciona internet. Bien haciendo directamente en Google la búsqueda sobre el tema que estamos interesados, bien acudiendo a algunas de las muchas webs que ofrecen ayuda. Algunas de las más populares y recomendables webs son:</a:t>
            </a:r>
          </a:p>
          <a:p>
            <a:endParaRPr lang="es-ES" sz="2400" dirty="0"/>
          </a:p>
          <a:p>
            <a:r>
              <a:rPr lang="es-ES" sz="2400" dirty="0">
                <a:hlinkClick r:id="rId2"/>
              </a:rPr>
              <a:t>R-</a:t>
            </a:r>
            <a:r>
              <a:rPr lang="es-ES" sz="2400" dirty="0" err="1">
                <a:hlinkClick r:id="rId2"/>
              </a:rPr>
              <a:t>Bloggers</a:t>
            </a:r>
            <a:endParaRPr lang="es-ES" sz="2400" dirty="0"/>
          </a:p>
          <a:p>
            <a:r>
              <a:rPr lang="es-ES" sz="2400" dirty="0" err="1">
                <a:hlinkClick r:id="rId3"/>
              </a:rPr>
              <a:t>Stack</a:t>
            </a:r>
            <a:r>
              <a:rPr lang="es-ES" sz="2400" dirty="0">
                <a:hlinkClick r:id="rId3"/>
              </a:rPr>
              <a:t> </a:t>
            </a:r>
            <a:r>
              <a:rPr lang="es-ES" sz="2400" dirty="0" err="1">
                <a:hlinkClick r:id="rId3"/>
              </a:rPr>
              <a:t>Overflow</a:t>
            </a:r>
            <a:endParaRPr lang="es-ES" sz="2400" dirty="0"/>
          </a:p>
          <a:p>
            <a:r>
              <a:rPr lang="es-ES" sz="2400" dirty="0" err="1">
                <a:hlinkClick r:id="rId4"/>
              </a:rPr>
              <a:t>rseek</a:t>
            </a:r>
            <a:endParaRPr lang="es-ES" sz="2400" dirty="0"/>
          </a:p>
          <a:p>
            <a:r>
              <a:rPr lang="es-ES" sz="2400" dirty="0" err="1">
                <a:hlinkClick r:id="rId5"/>
              </a:rPr>
              <a:t>Cookbook</a:t>
            </a:r>
            <a:r>
              <a:rPr lang="es-ES" sz="2400" dirty="0">
                <a:hlinkClick r:id="rId5"/>
              </a:rPr>
              <a:t> </a:t>
            </a:r>
            <a:r>
              <a:rPr lang="es-ES" sz="2400" dirty="0" err="1">
                <a:hlinkClick r:id="rId5"/>
              </a:rPr>
              <a:t>for</a:t>
            </a:r>
            <a:r>
              <a:rPr lang="es-ES" sz="2400" dirty="0">
                <a:hlinkClick r:id="rId5"/>
              </a:rPr>
              <a:t> R</a:t>
            </a:r>
            <a:endParaRPr lang="es-E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458876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Instalar 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0B3048-C9FC-4CA7-94CA-2C1C32EED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5736" y="1080811"/>
            <a:ext cx="10343625" cy="513097"/>
          </a:xfrm>
        </p:spPr>
        <p:txBody>
          <a:bodyPr>
            <a:noAutofit/>
          </a:bodyPr>
          <a:lstStyle/>
          <a:p>
            <a:r>
              <a:rPr lang="pt-BR" dirty="0"/>
              <a:t>Para instalar R vamos a </a:t>
            </a:r>
            <a:r>
              <a:rPr lang="pt-BR" dirty="0" err="1"/>
              <a:t>la</a:t>
            </a:r>
            <a:r>
              <a:rPr lang="pt-BR" dirty="0"/>
              <a:t> página web de </a:t>
            </a:r>
            <a:r>
              <a:rPr lang="pt-BR" b="1" dirty="0"/>
              <a:t>R </a:t>
            </a:r>
            <a:r>
              <a:rPr lang="pt-BR" b="1" dirty="0" err="1"/>
              <a:t>project</a:t>
            </a:r>
            <a:r>
              <a:rPr lang="pt-BR" dirty="0"/>
              <a:t>: </a:t>
            </a:r>
            <a:r>
              <a:rPr lang="pt-BR" dirty="0">
                <a:hlinkClick r:id="rId2"/>
              </a:rPr>
              <a:t>http://www.r-project.org</a:t>
            </a:r>
            <a:r>
              <a:rPr lang="pt-BR" dirty="0"/>
              <a:t>.</a:t>
            </a:r>
          </a:p>
          <a:p>
            <a:br>
              <a:rPr lang="pt-BR" dirty="0"/>
            </a:br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7BFF12E-318B-499B-BFC8-E4A1255FA9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394" t="8073" r="29954" b="23547"/>
          <a:stretch/>
        </p:blipFill>
        <p:spPr>
          <a:xfrm>
            <a:off x="3252132" y="1887916"/>
            <a:ext cx="5687736" cy="4689447"/>
          </a:xfrm>
          <a:prstGeom prst="rect">
            <a:avLst/>
          </a:prstGeom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E95D576E-5E02-4B4D-823C-489B95842C00}"/>
              </a:ext>
            </a:extLst>
          </p:cNvPr>
          <p:cNvSpPr/>
          <p:nvPr/>
        </p:nvSpPr>
        <p:spPr>
          <a:xfrm>
            <a:off x="3315049" y="2687621"/>
            <a:ext cx="703277" cy="4834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3019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Instalar 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0B3048-C9FC-4CA7-94CA-2C1C32EED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0569" y="971754"/>
            <a:ext cx="10343625" cy="513097"/>
          </a:xfrm>
        </p:spPr>
        <p:txBody>
          <a:bodyPr>
            <a:noAutofit/>
          </a:bodyPr>
          <a:lstStyle/>
          <a:p>
            <a:r>
              <a:rPr lang="es-ES" dirty="0"/>
              <a:t>Para descargar la aplicación hacemos clic en </a:t>
            </a:r>
            <a:r>
              <a:rPr lang="es-ES" b="1" dirty="0"/>
              <a:t>CRAN</a:t>
            </a:r>
            <a:r>
              <a:rPr lang="es-ES" dirty="0"/>
              <a:t> y pinchamos sobre el enlace del </a:t>
            </a:r>
            <a:r>
              <a:rPr lang="es-ES" i="1" dirty="0"/>
              <a:t>“espejo”</a:t>
            </a:r>
            <a:r>
              <a:rPr lang="es-ES" dirty="0"/>
              <a:t> más próximo a nuestra ubicación, </a:t>
            </a:r>
            <a:r>
              <a:rPr lang="es-ES" i="1" dirty="0" err="1"/>
              <a:t>Spain</a:t>
            </a:r>
            <a:r>
              <a:rPr lang="es-ES" dirty="0"/>
              <a:t>. Seleccionemos la URL de, por ejemplo </a:t>
            </a:r>
            <a:r>
              <a:rPr lang="es-ES" i="1" dirty="0" err="1"/>
              <a:t>Spanish</a:t>
            </a:r>
            <a:r>
              <a:rPr lang="es-ES" i="1" dirty="0"/>
              <a:t> </a:t>
            </a:r>
            <a:r>
              <a:rPr lang="es-ES" i="1" dirty="0" err="1"/>
              <a:t>National</a:t>
            </a:r>
            <a:r>
              <a:rPr lang="es-ES" i="1" dirty="0"/>
              <a:t> </a:t>
            </a:r>
            <a:r>
              <a:rPr lang="es-ES" i="1" dirty="0" err="1"/>
              <a:t>Research</a:t>
            </a:r>
            <a:r>
              <a:rPr lang="es-ES" i="1" dirty="0"/>
              <a:t> Network, Madrid</a:t>
            </a:r>
            <a:r>
              <a:rPr lang="es-ES" dirty="0"/>
              <a:t> (</a:t>
            </a:r>
            <a:r>
              <a:rPr lang="es-ES" dirty="0">
                <a:hlinkClick r:id="rId2"/>
              </a:rPr>
              <a:t>http://cran.rediris.es/</a:t>
            </a:r>
            <a:r>
              <a:rPr lang="es-ES" dirty="0"/>
              <a:t>).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2672EE9-6BF6-4A19-9D39-E9CA270299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282" r="8945" b="38348"/>
          <a:stretch/>
        </p:blipFill>
        <p:spPr>
          <a:xfrm>
            <a:off x="711665" y="2273417"/>
            <a:ext cx="11101431" cy="3934437"/>
          </a:xfrm>
          <a:prstGeom prst="rect">
            <a:avLst/>
          </a:prstGeom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D4398F2F-080A-482D-B0AE-87489FAD3BD2}"/>
              </a:ext>
            </a:extLst>
          </p:cNvPr>
          <p:cNvSpPr/>
          <p:nvPr/>
        </p:nvSpPr>
        <p:spPr>
          <a:xfrm>
            <a:off x="3934437" y="2685003"/>
            <a:ext cx="1879134" cy="24328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9D311A20-0D43-4A5A-9980-35F2DFE65389}"/>
              </a:ext>
            </a:extLst>
          </p:cNvPr>
          <p:cNvSpPr/>
          <p:nvPr/>
        </p:nvSpPr>
        <p:spPr>
          <a:xfrm>
            <a:off x="4028114" y="3123848"/>
            <a:ext cx="1879134" cy="46349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3230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Instalar R en Windows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0B3048-C9FC-4CA7-94CA-2C1C32EED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0569" y="971754"/>
            <a:ext cx="10343625" cy="513097"/>
          </a:xfrm>
        </p:spPr>
        <p:txBody>
          <a:bodyPr>
            <a:noAutofit/>
          </a:bodyPr>
          <a:lstStyle/>
          <a:p>
            <a:r>
              <a:rPr lang="es-ES" dirty="0"/>
              <a:t>Al hacer clic sobre </a:t>
            </a:r>
            <a:r>
              <a:rPr lang="es-ES" i="1" dirty="0" err="1"/>
              <a:t>Download</a:t>
            </a:r>
            <a:r>
              <a:rPr lang="es-ES" i="1" dirty="0"/>
              <a:t> R </a:t>
            </a:r>
            <a:r>
              <a:rPr lang="es-ES" i="1" dirty="0" err="1"/>
              <a:t>for</a:t>
            </a:r>
            <a:r>
              <a:rPr lang="es-ES" i="1" dirty="0"/>
              <a:t> Windows</a:t>
            </a:r>
            <a:r>
              <a:rPr lang="es-ES" dirty="0"/>
              <a:t> iremos a la página que se reproduce más abajo. Hacer clic sobre </a:t>
            </a:r>
            <a:r>
              <a:rPr lang="es-ES" i="1" dirty="0" err="1"/>
              <a:t>install</a:t>
            </a:r>
            <a:r>
              <a:rPr lang="es-ES" i="1" dirty="0"/>
              <a:t> R </a:t>
            </a:r>
            <a:r>
              <a:rPr lang="es-ES" i="1" dirty="0" err="1"/>
              <a:t>for</a:t>
            </a:r>
            <a:r>
              <a:rPr lang="es-ES" i="1" dirty="0"/>
              <a:t> </a:t>
            </a:r>
            <a:r>
              <a:rPr lang="es-ES" i="1" dirty="0" err="1"/>
              <a:t>the</a:t>
            </a:r>
            <a:r>
              <a:rPr lang="es-ES" i="1" dirty="0"/>
              <a:t> </a:t>
            </a:r>
            <a:r>
              <a:rPr lang="es-ES" i="1" dirty="0" err="1"/>
              <a:t>first</a:t>
            </a:r>
            <a:r>
              <a:rPr lang="es-ES" i="1" dirty="0"/>
              <a:t> time</a:t>
            </a:r>
            <a:r>
              <a:rPr lang="es-ES" dirty="0"/>
              <a:t>.</a:t>
            </a:r>
          </a:p>
        </p:txBody>
      </p:sp>
      <p:pic>
        <p:nvPicPr>
          <p:cNvPr id="4098" name="Picture 2" descr="Figura 3. Instalar R en Windows">
            <a:extLst>
              <a:ext uri="{FF2B5EF4-FFF2-40B4-BE49-F238E27FC236}">
                <a16:creationId xmlns:a16="http://schemas.microsoft.com/office/drawing/2014/main" id="{F0EB43E9-4594-4C34-9E61-DFB17AF29C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0812" y="1778859"/>
            <a:ext cx="9988492" cy="3519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63215649-2D38-48DA-B821-CBB9D6AA997A}"/>
              </a:ext>
            </a:extLst>
          </p:cNvPr>
          <p:cNvSpPr/>
          <p:nvPr/>
        </p:nvSpPr>
        <p:spPr>
          <a:xfrm>
            <a:off x="1524000" y="5353758"/>
            <a:ext cx="97675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b="0" i="0" dirty="0">
                <a:solidFill>
                  <a:srgbClr val="333333"/>
                </a:solidFill>
                <a:effectLst/>
                <a:latin typeface="Helvetica Neue"/>
              </a:rPr>
              <a:t>En la siguiente ventana, hacer clic sobre </a:t>
            </a:r>
            <a:r>
              <a:rPr lang="es-ES" b="1" i="0" dirty="0" err="1">
                <a:solidFill>
                  <a:srgbClr val="333333"/>
                </a:solidFill>
                <a:effectLst/>
                <a:latin typeface="Helvetica Neue"/>
              </a:rPr>
              <a:t>Download</a:t>
            </a:r>
            <a:r>
              <a:rPr lang="es-ES" b="1" i="0" dirty="0">
                <a:solidFill>
                  <a:srgbClr val="333333"/>
                </a:solidFill>
                <a:effectLst/>
                <a:latin typeface="Helvetica Neue"/>
              </a:rPr>
              <a:t> R 4.0.2 </a:t>
            </a:r>
            <a:r>
              <a:rPr lang="es-ES" b="1" i="0" dirty="0" err="1">
                <a:solidFill>
                  <a:srgbClr val="333333"/>
                </a:solidFill>
                <a:effectLst/>
                <a:latin typeface="Helvetica Neue"/>
              </a:rPr>
              <a:t>for</a:t>
            </a:r>
            <a:r>
              <a:rPr lang="es-ES" b="1" i="0" dirty="0">
                <a:solidFill>
                  <a:srgbClr val="333333"/>
                </a:solidFill>
                <a:effectLst/>
                <a:latin typeface="Helvetica Neue"/>
              </a:rPr>
              <a:t> Windows</a:t>
            </a:r>
            <a:r>
              <a:rPr lang="es-ES" b="0" i="0" dirty="0">
                <a:solidFill>
                  <a:srgbClr val="333333"/>
                </a:solidFill>
                <a:effectLst/>
                <a:latin typeface="Helvetica Neue"/>
              </a:rPr>
              <a:t> y guardar el archivo de instalación. Ejecutar el archivo descargado para proceder a la instalación de R.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153B5904-E25D-43E5-B3B0-D7AF70538E26}"/>
              </a:ext>
            </a:extLst>
          </p:cNvPr>
          <p:cNvSpPr/>
          <p:nvPr/>
        </p:nvSpPr>
        <p:spPr>
          <a:xfrm>
            <a:off x="1210811" y="6055605"/>
            <a:ext cx="101562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b="1" dirty="0">
                <a:solidFill>
                  <a:srgbClr val="333333"/>
                </a:solidFill>
                <a:latin typeface="Helvetica Neue"/>
              </a:rPr>
              <a:t>AYUDA EXTRA:</a:t>
            </a:r>
            <a:r>
              <a:rPr lang="es-ES" dirty="0">
                <a:solidFill>
                  <a:srgbClr val="333333"/>
                </a:solidFill>
                <a:latin typeface="Helvetica Neue"/>
              </a:rPr>
              <a:t> La instalación es muy sencilla siguiendo los pasos que hemos indicados, pero s</a:t>
            </a:r>
            <a:r>
              <a:rPr lang="es-ES" b="0" i="0" dirty="0">
                <a:solidFill>
                  <a:srgbClr val="333333"/>
                </a:solidFill>
                <a:effectLst/>
                <a:latin typeface="Helvetica Neue"/>
              </a:rPr>
              <a:t>i tenéis problemas, aquí podéis ver un video [https://www.youtube.com/watch?v=ABrSmBE_QWI]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8291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Instalar R en Mac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0B3048-C9FC-4CA7-94CA-2C1C32EED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0569" y="971754"/>
            <a:ext cx="10343625" cy="513097"/>
          </a:xfrm>
        </p:spPr>
        <p:txBody>
          <a:bodyPr>
            <a:noAutofit/>
          </a:bodyPr>
          <a:lstStyle/>
          <a:p>
            <a:r>
              <a:rPr lang="es-ES" dirty="0"/>
              <a:t>Al hacer clic sobre </a:t>
            </a:r>
            <a:r>
              <a:rPr lang="es-ES" i="1" dirty="0" err="1"/>
              <a:t>Download</a:t>
            </a:r>
            <a:r>
              <a:rPr lang="es-ES" i="1" dirty="0"/>
              <a:t> R </a:t>
            </a:r>
            <a:r>
              <a:rPr lang="es-ES" i="1" dirty="0" err="1"/>
              <a:t>for</a:t>
            </a:r>
            <a:r>
              <a:rPr lang="es-ES" i="1" dirty="0"/>
              <a:t> (Mac) OS X</a:t>
            </a:r>
            <a:r>
              <a:rPr lang="es-ES" dirty="0"/>
              <a:t> iremos a la página que se reproduce más abajo. Hacer clic sobre </a:t>
            </a:r>
            <a:r>
              <a:rPr lang="es-ES" i="1" dirty="0" err="1"/>
              <a:t>install</a:t>
            </a:r>
            <a:r>
              <a:rPr lang="es-ES" i="1" dirty="0"/>
              <a:t> R </a:t>
            </a:r>
            <a:r>
              <a:rPr lang="es-ES" i="1" dirty="0" err="1"/>
              <a:t>for</a:t>
            </a:r>
            <a:r>
              <a:rPr lang="es-ES" i="1" dirty="0"/>
              <a:t> </a:t>
            </a:r>
            <a:r>
              <a:rPr lang="es-ES" i="1" dirty="0" err="1"/>
              <a:t>the</a:t>
            </a:r>
            <a:r>
              <a:rPr lang="es-ES" i="1" dirty="0"/>
              <a:t> </a:t>
            </a:r>
            <a:r>
              <a:rPr lang="es-ES" i="1" dirty="0" err="1"/>
              <a:t>first</a:t>
            </a:r>
            <a:r>
              <a:rPr lang="es-ES" i="1" dirty="0"/>
              <a:t> time</a:t>
            </a:r>
            <a:r>
              <a:rPr lang="es-ES" dirty="0"/>
              <a:t>.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63215649-2D38-48DA-B821-CBB9D6AA997A}"/>
              </a:ext>
            </a:extLst>
          </p:cNvPr>
          <p:cNvSpPr/>
          <p:nvPr/>
        </p:nvSpPr>
        <p:spPr>
          <a:xfrm>
            <a:off x="1524000" y="5353758"/>
            <a:ext cx="97675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333333"/>
                </a:solidFill>
                <a:latin typeface="Helvetica Neue"/>
              </a:rPr>
              <a:t>Hacer clic sobre </a:t>
            </a:r>
            <a:r>
              <a:rPr lang="es-ES" b="1" dirty="0">
                <a:solidFill>
                  <a:srgbClr val="333333"/>
                </a:solidFill>
                <a:latin typeface="Helvetica Neue"/>
              </a:rPr>
              <a:t>R-4.0.2.pkg</a:t>
            </a:r>
            <a:r>
              <a:rPr lang="es-ES" dirty="0">
                <a:solidFill>
                  <a:srgbClr val="333333"/>
                </a:solidFill>
                <a:latin typeface="Helvetica Neue"/>
              </a:rPr>
              <a:t> y guardar el archivo de instalación. Ejecutar el archivo descargado para proceder a la instalación de R.</a:t>
            </a:r>
            <a:endParaRPr lang="es-ES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153B5904-E25D-43E5-B3B0-D7AF70538E26}"/>
              </a:ext>
            </a:extLst>
          </p:cNvPr>
          <p:cNvSpPr/>
          <p:nvPr/>
        </p:nvSpPr>
        <p:spPr>
          <a:xfrm>
            <a:off x="1210811" y="6055605"/>
            <a:ext cx="101562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b="1" dirty="0">
                <a:solidFill>
                  <a:srgbClr val="333333"/>
                </a:solidFill>
                <a:latin typeface="Helvetica Neue"/>
              </a:rPr>
              <a:t>AYUDA EXTRA:</a:t>
            </a:r>
            <a:r>
              <a:rPr lang="es-ES" dirty="0">
                <a:solidFill>
                  <a:srgbClr val="333333"/>
                </a:solidFill>
                <a:latin typeface="Helvetica Neue"/>
              </a:rPr>
              <a:t> La instalación es muy sencilla siguiendo los pasos que hemos indicados, pero s</a:t>
            </a:r>
            <a:r>
              <a:rPr lang="es-ES" b="0" i="0" dirty="0">
                <a:solidFill>
                  <a:srgbClr val="333333"/>
                </a:solidFill>
                <a:effectLst/>
                <a:latin typeface="Helvetica Neue"/>
              </a:rPr>
              <a:t>i tenéis problemas, aquí podéis ver un video [https://www.youtube.com/watch?v=w7IS_NIViZo] </a:t>
            </a:r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38DB36F-0878-490F-AA46-76DEE084B3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83" r="1537" b="43976"/>
          <a:stretch/>
        </p:blipFill>
        <p:spPr>
          <a:xfrm>
            <a:off x="93677" y="1778859"/>
            <a:ext cx="12004646" cy="3397542"/>
          </a:xfrm>
          <a:prstGeom prst="rect">
            <a:avLst/>
          </a:prstGeom>
        </p:spPr>
      </p:pic>
      <p:sp>
        <p:nvSpPr>
          <p:cNvPr id="9" name="Elipse 8">
            <a:extLst>
              <a:ext uri="{FF2B5EF4-FFF2-40B4-BE49-F238E27FC236}">
                <a16:creationId xmlns:a16="http://schemas.microsoft.com/office/drawing/2014/main" id="{9E135025-D459-44A5-BA57-23AA4639ACBA}"/>
              </a:ext>
            </a:extLst>
          </p:cNvPr>
          <p:cNvSpPr/>
          <p:nvPr/>
        </p:nvSpPr>
        <p:spPr>
          <a:xfrm>
            <a:off x="2308370" y="3702688"/>
            <a:ext cx="1944847" cy="50019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9138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95E14CCD-AE7B-4CC4-9F6E-69F3FF98F3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082" t="10764" r="23488" b="3993"/>
          <a:stretch/>
        </p:blipFill>
        <p:spPr>
          <a:xfrm>
            <a:off x="3604469" y="2182899"/>
            <a:ext cx="4983062" cy="455716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rgbClr val="0070C0"/>
                </a:solidFill>
              </a:rPr>
              <a:t>Instalar </a:t>
            </a:r>
            <a:r>
              <a:rPr lang="es-ES" b="1" dirty="0" err="1">
                <a:solidFill>
                  <a:srgbClr val="0070C0"/>
                </a:solidFill>
              </a:rPr>
              <a:t>RStudio</a:t>
            </a:r>
            <a:endParaRPr lang="es-ES" b="1" dirty="0">
              <a:solidFill>
                <a:srgbClr val="0070C0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0B3048-C9FC-4CA7-94CA-2C1C32EED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7839" y="971754"/>
            <a:ext cx="11467750" cy="513097"/>
          </a:xfrm>
        </p:spPr>
        <p:txBody>
          <a:bodyPr>
            <a:noAutofit/>
          </a:bodyPr>
          <a:lstStyle/>
          <a:p>
            <a:r>
              <a:rPr lang="es-ES" sz="2200" dirty="0"/>
              <a:t>Descargamos la aplicación desde la web de </a:t>
            </a:r>
            <a:r>
              <a:rPr lang="es-ES" sz="2200" dirty="0" err="1"/>
              <a:t>Rstudio</a:t>
            </a:r>
            <a:r>
              <a:rPr lang="es-ES" sz="2200" dirty="0"/>
              <a:t> (</a:t>
            </a:r>
            <a:r>
              <a:rPr lang="es-ES" sz="2200" dirty="0">
                <a:hlinkClick r:id="rId3"/>
              </a:rPr>
              <a:t>https://rstudio.com/products/rstudio/download/</a:t>
            </a:r>
            <a:r>
              <a:rPr lang="es-ES" sz="2200" dirty="0"/>
              <a:t>) y elegimos la versión gratuita. Una vez guardado el archivo, lo ejecutamos para instalar </a:t>
            </a:r>
            <a:r>
              <a:rPr lang="es-ES" sz="2200" dirty="0" err="1"/>
              <a:t>RStudio</a:t>
            </a:r>
            <a:r>
              <a:rPr lang="es-ES" sz="2200" dirty="0"/>
              <a:t>. Seguimos las indicaciones.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9E135025-D459-44A5-BA57-23AA4639ACBA}"/>
              </a:ext>
            </a:extLst>
          </p:cNvPr>
          <p:cNvSpPr/>
          <p:nvPr/>
        </p:nvSpPr>
        <p:spPr>
          <a:xfrm>
            <a:off x="4323826" y="6025375"/>
            <a:ext cx="1305187" cy="50019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8416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 err="1">
                <a:solidFill>
                  <a:srgbClr val="0070C0"/>
                </a:solidFill>
              </a:rPr>
              <a:t>RStudio</a:t>
            </a:r>
            <a:endParaRPr lang="es-ES" b="1" dirty="0">
              <a:solidFill>
                <a:srgbClr val="0070C0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0B3048-C9FC-4CA7-94CA-2C1C32EED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1395" y="1080811"/>
            <a:ext cx="11467750" cy="513097"/>
          </a:xfrm>
        </p:spPr>
        <p:txBody>
          <a:bodyPr>
            <a:noAutofit/>
          </a:bodyPr>
          <a:lstStyle/>
          <a:p>
            <a:r>
              <a:rPr lang="es-ES" dirty="0"/>
              <a:t>Si abrimos </a:t>
            </a:r>
            <a:r>
              <a:rPr lang="es-ES" dirty="0" err="1"/>
              <a:t>RStudio</a:t>
            </a:r>
            <a:r>
              <a:rPr lang="es-ES" dirty="0"/>
              <a:t> vamos a ver algo parecido a lo que se muestra en la siguiente imagen:</a:t>
            </a:r>
          </a:p>
          <a:p>
            <a:br>
              <a:rPr lang="es-ES" sz="2000" dirty="0"/>
            </a:br>
            <a:endParaRPr lang="es-ES" sz="2200" dirty="0"/>
          </a:p>
        </p:txBody>
      </p:sp>
      <p:pic>
        <p:nvPicPr>
          <p:cNvPr id="6146" name="Picture 2" descr="Figura 5. Aspecto general de RStudio">
            <a:extLst>
              <a:ext uri="{FF2B5EF4-FFF2-40B4-BE49-F238E27FC236}">
                <a16:creationId xmlns:a16="http://schemas.microsoft.com/office/drawing/2014/main" id="{5C3A7220-AF95-45A6-933D-84483A748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941" y="1652631"/>
            <a:ext cx="9357348" cy="5034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9847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3C5B2-D68E-4D66-9CBB-4B85F115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706"/>
            <a:ext cx="9144000" cy="807105"/>
          </a:xfrm>
        </p:spPr>
        <p:txBody>
          <a:bodyPr>
            <a:normAutofit fontScale="90000"/>
          </a:bodyPr>
          <a:lstStyle/>
          <a:p>
            <a:r>
              <a:rPr lang="es-ES" b="1" dirty="0" err="1">
                <a:solidFill>
                  <a:srgbClr val="0070C0"/>
                </a:solidFill>
              </a:rPr>
              <a:t>RStudio</a:t>
            </a:r>
            <a:endParaRPr lang="es-ES" b="1" dirty="0">
              <a:solidFill>
                <a:srgbClr val="0070C0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0B3048-C9FC-4CA7-94CA-2C1C32EED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1395" y="1080811"/>
            <a:ext cx="11467750" cy="513097"/>
          </a:xfrm>
        </p:spPr>
        <p:txBody>
          <a:bodyPr>
            <a:noAutofit/>
          </a:bodyPr>
          <a:lstStyle/>
          <a:p>
            <a:r>
              <a:rPr lang="es-ES" dirty="0"/>
              <a:t>Si abrimos </a:t>
            </a:r>
            <a:r>
              <a:rPr lang="es-ES" dirty="0" err="1"/>
              <a:t>RStudio</a:t>
            </a:r>
            <a:r>
              <a:rPr lang="es-ES" dirty="0"/>
              <a:t> vamos a ver algo parecido a lo que se muestra en la siguiente imagen:</a:t>
            </a:r>
          </a:p>
          <a:p>
            <a:br>
              <a:rPr lang="es-ES" sz="2000" dirty="0"/>
            </a:br>
            <a:endParaRPr lang="es-ES" sz="2200" dirty="0"/>
          </a:p>
        </p:txBody>
      </p:sp>
      <p:pic>
        <p:nvPicPr>
          <p:cNvPr id="6146" name="Picture 2" descr="Figura 5. Aspecto general de RStudio">
            <a:extLst>
              <a:ext uri="{FF2B5EF4-FFF2-40B4-BE49-F238E27FC236}">
                <a16:creationId xmlns:a16="http://schemas.microsoft.com/office/drawing/2014/main" id="{5C3A7220-AF95-45A6-933D-84483A748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941" y="1652631"/>
            <a:ext cx="9357348" cy="5034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309317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1990</Words>
  <Application>Microsoft Office PowerPoint</Application>
  <PresentationFormat>Panorámica</PresentationFormat>
  <Paragraphs>129</Paragraphs>
  <Slides>25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Helvetica Neue</vt:lpstr>
      <vt:lpstr>Tema de Office</vt:lpstr>
      <vt:lpstr>¿Qué es R?</vt:lpstr>
      <vt:lpstr>¿Por qué R?</vt:lpstr>
      <vt:lpstr>Instalar R</vt:lpstr>
      <vt:lpstr>Instalar R</vt:lpstr>
      <vt:lpstr>Instalar R en Windows</vt:lpstr>
      <vt:lpstr>Instalar R en Mac</vt:lpstr>
      <vt:lpstr>Instalar RStudio</vt:lpstr>
      <vt:lpstr>RStudio</vt:lpstr>
      <vt:lpstr>RStudio</vt:lpstr>
      <vt:lpstr>Consola</vt:lpstr>
      <vt:lpstr>Scripts</vt:lpstr>
      <vt:lpstr>Scripts</vt:lpstr>
      <vt:lpstr>Scripts</vt:lpstr>
      <vt:lpstr>Scripts</vt:lpstr>
      <vt:lpstr>Entorno</vt:lpstr>
      <vt:lpstr>Entorno</vt:lpstr>
      <vt:lpstr>Miscelánea</vt:lpstr>
      <vt:lpstr>Directorio de trabajo</vt:lpstr>
      <vt:lpstr>Directorio de trabajo</vt:lpstr>
      <vt:lpstr>Directorio de trabajo</vt:lpstr>
      <vt:lpstr>Instalar y cargar librerías</vt:lpstr>
      <vt:lpstr>Instalar y cargar librerías</vt:lpstr>
      <vt:lpstr>Instalar y cargar librerías</vt:lpstr>
      <vt:lpstr>Ayuda en R</vt:lpstr>
      <vt:lpstr>Ayuda en 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¿Qué es R?</dc:title>
  <dc:creator>JUAN RAMÓN, GONZALEZ RUIZ</dc:creator>
  <cp:lastModifiedBy>JUAN RAMÓN, GONZALEZ RUIZ</cp:lastModifiedBy>
  <cp:revision>12</cp:revision>
  <dcterms:created xsi:type="dcterms:W3CDTF">2020-09-24T07:36:50Z</dcterms:created>
  <dcterms:modified xsi:type="dcterms:W3CDTF">2020-09-24T09:12:29Z</dcterms:modified>
</cp:coreProperties>
</file>

<file path=docProps/thumbnail.jpeg>
</file>